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57" r:id="rId5"/>
    <p:sldId id="259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59"/>
    <p:restoredTop sz="94518"/>
  </p:normalViewPr>
  <p:slideViewPr>
    <p:cSldViewPr snapToGrid="0" snapToObjects="1">
      <p:cViewPr varScale="1">
        <p:scale>
          <a:sx n="68" d="100"/>
          <a:sy n="68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1D5CC9-B22B-A747-AAE3-EE8E996E7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2B3A39F-2CAC-EC47-B3D3-90504B7E9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297D2C-E218-7241-A22C-DF092E109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49B4-10FF-A041-9975-FE5BE0C204C7}" type="datetimeFigureOut">
              <a:rPr lang="de-DE" smtClean="0"/>
              <a:t>15.04.2021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D63C08-457D-6A4D-A121-CAAF9B6F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BE34B2-AA94-3C45-AA6B-B19AC41E5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FBD1-1558-E344-858A-B47A03B39D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05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F2E21-6BC7-1F4E-AB2C-54C4959A9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3CAAB7C-7DD1-4047-9996-86DB7E82E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B847A4-B68E-DC42-89C4-C038601F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49B4-10FF-A041-9975-FE5BE0C204C7}" type="datetimeFigureOut">
              <a:rPr lang="de-DE" smtClean="0"/>
              <a:t>15.04.2021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24C9F5-34B7-CB43-BA71-F2B37D8A5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0364F6-AFD7-A542-9618-B8C7C867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FBD1-1558-E344-858A-B47A03B39D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86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25332BC-2094-EB40-92A4-92725AE33E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698BDCB-9D3B-E444-BF16-B8B9D63CD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B4480F-AE83-8F43-9D9C-3581DF8A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49B4-10FF-A041-9975-FE5BE0C204C7}" type="datetimeFigureOut">
              <a:rPr lang="de-DE" smtClean="0"/>
              <a:t>15.04.2021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C520BF-60CE-5F44-A707-39D755B35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1667B-9C21-EA4E-8AF6-5B6B6DC3C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FBD1-1558-E344-858A-B47A03B39D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192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D49573-6CE2-D24C-A581-66EBA8B4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506CC7-AF83-8641-8C5C-1F8C7C9BB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94C9BC-2E9F-7E41-8D1A-66136C1B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49B4-10FF-A041-9975-FE5BE0C204C7}" type="datetimeFigureOut">
              <a:rPr lang="de-DE" smtClean="0"/>
              <a:t>15.04.2021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DD4724-F776-4F43-8C62-0574E60BC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D2D3FF-646D-FB48-B774-62A4C181F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FBD1-1558-E344-858A-B47A03B39D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1619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3422E-96D0-4C49-A82F-FAE663C7B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C0DCDD-21D7-764A-B7E4-A3DCC3CAE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ADD4B6-B67B-954E-B3B6-CA48C155F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49B4-10FF-A041-9975-FE5BE0C204C7}" type="datetimeFigureOut">
              <a:rPr lang="de-DE" smtClean="0"/>
              <a:t>15.04.2021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508207-5B76-3A49-8B32-D7DA5658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0E0587-7183-A044-88D7-CFF7B7518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FBD1-1558-E344-858A-B47A03B39D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69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045D77-2382-3943-9FC0-3CF1F95F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67735B-7DD2-B347-A010-26091D2F0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B26935-2FC2-3447-AB5B-C7DC49553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D5981A-3841-8A4E-982D-7D9BC13AF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49B4-10FF-A041-9975-FE5BE0C204C7}" type="datetimeFigureOut">
              <a:rPr lang="de-DE" smtClean="0"/>
              <a:t>15.04.2021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1035D6-91A8-9F4D-B43E-957AB27EB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E3879F-A9B6-1045-97A0-74072987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FBD1-1558-E344-858A-B47A03B39D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11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1E7DE1-603A-D140-B2C7-0D018900D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2ECBC2-FB31-0E4B-A768-CB9BE6150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69DC10-6E64-C24F-8512-F772EA819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9592E33-4DA0-DD4C-BB25-66CFA44F11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7E8FB3D-A4F8-DB4D-85E6-A85547AFF0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8E2F53C-627D-1045-99BF-73A7D545E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49B4-10FF-A041-9975-FE5BE0C204C7}" type="datetimeFigureOut">
              <a:rPr lang="de-DE" smtClean="0"/>
              <a:t>15.04.2021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3F9B7FE-2555-9E4F-9588-624BADD29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312C3BD-B08E-AB4E-A2EA-6AC4A475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FBD1-1558-E344-858A-B47A03B39D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73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54944F-0118-244A-8254-07FF88A1F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0B6EF2F-10C0-CE42-841C-B76BD373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49B4-10FF-A041-9975-FE5BE0C204C7}" type="datetimeFigureOut">
              <a:rPr lang="de-DE" smtClean="0"/>
              <a:t>15.04.2021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9FE733-03E3-744C-A00D-1488AD94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7D52F0-5148-5E40-AB92-A1890E1C7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FBD1-1558-E344-858A-B47A03B39D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976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769D08B-9074-8B43-9E77-39024C749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49B4-10FF-A041-9975-FE5BE0C204C7}" type="datetimeFigureOut">
              <a:rPr lang="de-DE" smtClean="0"/>
              <a:t>15.04.2021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EA01429-409E-6A4C-91B3-656BB5C4F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1444C4-9161-B543-BCC6-D96A43EF6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FBD1-1558-E344-858A-B47A03B39D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4768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8C5724-0FA4-DF47-9673-A4301F5BE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52EEE9-D4D3-304A-A4FB-CF834FB2A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2C7199-80F4-9745-8C8F-BFFE6FEA2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D7C559-5CF2-D348-9737-783AF83AA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49B4-10FF-A041-9975-FE5BE0C204C7}" type="datetimeFigureOut">
              <a:rPr lang="de-DE" smtClean="0"/>
              <a:t>15.04.2021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69E1B2-C441-304A-BCF0-1089F6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E53A4C-B7E2-2F4E-9605-DD2EE7C06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FBD1-1558-E344-858A-B47A03B39D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57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12532-8A1B-4E49-AB07-B28C6809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389BCC4-9031-1143-99A0-8970F063CE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77272A0-0A3A-EA40-87F7-419C353C9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E19A47-87DB-494F-8509-ED093F37A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49B4-10FF-A041-9975-FE5BE0C204C7}" type="datetimeFigureOut">
              <a:rPr lang="de-DE" smtClean="0"/>
              <a:t>15.04.2021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11EA679-EEE8-2A42-92E4-0F4A5DC38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9A69A12-28E8-F94C-89C9-37C595EC9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FBD1-1558-E344-858A-B47A03B39D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64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A638C45-E811-0040-A22B-71519498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3B9C01-C0D1-454D-AA8F-45A3D2A0B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4C7ED7-6BA8-6F4F-AB45-4E9E0F9CC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C49B4-10FF-A041-9975-FE5BE0C204C7}" type="datetimeFigureOut">
              <a:rPr lang="de-DE" smtClean="0"/>
              <a:t>15.04.2021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0D5404-C8B3-F340-979C-E6314ACD4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233CB1-BC14-4A4C-9491-91641A81FA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4FBD1-1558-E344-858A-B47A03B39D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634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2">
            <a:extLst>
              <a:ext uri="{FF2B5EF4-FFF2-40B4-BE49-F238E27FC236}">
                <a16:creationId xmlns:a16="http://schemas.microsoft.com/office/drawing/2014/main" id="{4F3DB976-0E26-244C-9033-20727A7917E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810" y="768038"/>
            <a:ext cx="1319134" cy="147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5995CA2-7BA2-D643-8C98-2F30E95F9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298" y="2626623"/>
            <a:ext cx="3535376" cy="4013553"/>
          </a:xfrm>
          <a:prstGeom prst="rect">
            <a:avLst/>
          </a:prstGeom>
        </p:spPr>
      </p:pic>
      <p:sp>
        <p:nvSpPr>
          <p:cNvPr id="5" name="Abgerundetes Rechteck 4">
            <a:extLst>
              <a:ext uri="{FF2B5EF4-FFF2-40B4-BE49-F238E27FC236}">
                <a16:creationId xmlns:a16="http://schemas.microsoft.com/office/drawing/2014/main" id="{8F7140D2-5A80-1D45-B290-E65BED751489}"/>
              </a:ext>
            </a:extLst>
          </p:cNvPr>
          <p:cNvSpPr/>
          <p:nvPr/>
        </p:nvSpPr>
        <p:spPr>
          <a:xfrm>
            <a:off x="7865066" y="2169423"/>
            <a:ext cx="3817041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7AB52B-C2D3-BD4B-A7E1-9C8C79D5D9F1}"/>
              </a:ext>
            </a:extLst>
          </p:cNvPr>
          <p:cNvSpPr txBox="1"/>
          <p:nvPr/>
        </p:nvSpPr>
        <p:spPr>
          <a:xfrm>
            <a:off x="9943810" y="474648"/>
            <a:ext cx="173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15.4.2021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F8C66D8-9333-5C44-9659-114318D46466}"/>
              </a:ext>
            </a:extLst>
          </p:cNvPr>
          <p:cNvSpPr txBox="1"/>
          <p:nvPr/>
        </p:nvSpPr>
        <p:spPr>
          <a:xfrm>
            <a:off x="394740" y="474648"/>
            <a:ext cx="8957807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Liebe Eltern,</a:t>
            </a:r>
          </a:p>
          <a:p>
            <a:pPr algn="just"/>
            <a:r>
              <a:rPr lang="de-DE" dirty="0"/>
              <a:t>seit dieser Woche gilt die </a:t>
            </a:r>
            <a:r>
              <a:rPr lang="de-DE" b="1" dirty="0"/>
              <a:t>Testpflicht </a:t>
            </a:r>
            <a:r>
              <a:rPr lang="de-DE" dirty="0"/>
              <a:t>auch in der Grundschule. Die Testtage an der Klaraschule werden Montag und Donnertag sein (Ausnahme nächste Woche: Dienstag und Donnerstag.) Ihr Kind benötigt entweder einen </a:t>
            </a:r>
            <a:r>
              <a:rPr lang="de-DE" b="1" dirty="0"/>
              <a:t>aktuellen negativen Schnelltest </a:t>
            </a:r>
            <a:r>
              <a:rPr lang="de-DE" dirty="0"/>
              <a:t>(nicht älter als </a:t>
            </a:r>
            <a:r>
              <a:rPr lang="de-DE" b="1" dirty="0"/>
              <a:t>48 Stunden</a:t>
            </a:r>
            <a:r>
              <a:rPr lang="de-DE" dirty="0"/>
              <a:t>) von einer </a:t>
            </a:r>
            <a:r>
              <a:rPr lang="de-DE" b="1" dirty="0"/>
              <a:t>offiziellen Teststelle </a:t>
            </a:r>
            <a:r>
              <a:rPr lang="de-DE" dirty="0"/>
              <a:t>(s. Internetseite vom Kreis Wesel), oder Sie erklären sich mit der </a:t>
            </a:r>
            <a:r>
              <a:rPr lang="de-DE" b="1" dirty="0"/>
              <a:t>Selbsttestung Ihres Kindes in der Schule </a:t>
            </a:r>
            <a:r>
              <a:rPr lang="de-DE" dirty="0"/>
              <a:t>einverstanden, sobald es die Schule besucht. 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8C132C4-6761-2B40-A7C4-D9255A43E02F}"/>
              </a:ext>
            </a:extLst>
          </p:cNvPr>
          <p:cNvSpPr txBox="1"/>
          <p:nvPr/>
        </p:nvSpPr>
        <p:spPr>
          <a:xfrm>
            <a:off x="1877997" y="3647495"/>
            <a:ext cx="5613408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dirty="0"/>
              <a:t>Die </a:t>
            </a:r>
            <a:r>
              <a:rPr lang="de-DE" dirty="0" err="1"/>
              <a:t>LehrerInnen</a:t>
            </a:r>
            <a:r>
              <a:rPr lang="de-DE" dirty="0"/>
              <a:t> bereiten den Test (Nasenabstrich) vor (ähnlich Foto) und die </a:t>
            </a:r>
            <a:r>
              <a:rPr lang="de-DE" b="1" dirty="0" err="1"/>
              <a:t>SchülerInnen</a:t>
            </a:r>
            <a:r>
              <a:rPr lang="de-DE" dirty="0"/>
              <a:t> führen den Test </a:t>
            </a:r>
            <a:r>
              <a:rPr lang="de-DE" b="1" dirty="0"/>
              <a:t>selbstständig</a:t>
            </a:r>
            <a:r>
              <a:rPr lang="de-DE" dirty="0"/>
              <a:t> durch. Die LehrerInnen erklären die Durchführung in einzelnen Schritten und  beaufsichtigen diese, </a:t>
            </a:r>
            <a:r>
              <a:rPr lang="de-DE" b="1" dirty="0"/>
              <a:t>greifen aber nicht aktiv ein</a:t>
            </a:r>
            <a:r>
              <a:rPr lang="de-DE" dirty="0"/>
              <a:t>.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095C4F3-388B-5E4B-B01E-3634E54365B1}"/>
              </a:ext>
            </a:extLst>
          </p:cNvPr>
          <p:cNvSpPr txBox="1"/>
          <p:nvPr/>
        </p:nvSpPr>
        <p:spPr>
          <a:xfrm>
            <a:off x="574623" y="5285272"/>
            <a:ext cx="6265888" cy="14773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Bei einem positiven Testergebnis werden wir sie unverzüglich telefonisch informieren und es muss anschließend ein PCR-Test bei einer offiziellen Teststelle durchgeführt werden. Erst wenn dieser negativ ist, d.h. der Verdacht sich nicht bestätigt, darf die Schule wieder besucht werden.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30EED0A-CBF8-8C46-98AF-ECC5A75CCAEE}"/>
              </a:ext>
            </a:extLst>
          </p:cNvPr>
          <p:cNvSpPr txBox="1"/>
          <p:nvPr/>
        </p:nvSpPr>
        <p:spPr>
          <a:xfrm>
            <a:off x="216962" y="2324571"/>
            <a:ext cx="6981209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Liegt </a:t>
            </a:r>
            <a:r>
              <a:rPr lang="de-DE" b="1" dirty="0"/>
              <a:t>kein aktueller Test </a:t>
            </a:r>
            <a:r>
              <a:rPr lang="de-DE" dirty="0"/>
              <a:t>vor und wird die </a:t>
            </a:r>
            <a:r>
              <a:rPr lang="de-DE" b="1" dirty="0"/>
              <a:t>Selbsttestung verweigert</a:t>
            </a:r>
            <a:r>
              <a:rPr lang="de-DE" dirty="0"/>
              <a:t>, darf Ihr Kind </a:t>
            </a:r>
            <a:r>
              <a:rPr lang="de-DE" b="1" dirty="0"/>
              <a:t>nicht am Schulbetrieb teilnehmen!!</a:t>
            </a:r>
            <a:r>
              <a:rPr lang="de-DE" dirty="0"/>
              <a:t> An Präsenztagen hat es keinen Anspruch auf individuelle Lernangebote. Die Arbeit mit dem Wochenplan und dem Padlet muss weitergeführt werden.</a:t>
            </a:r>
          </a:p>
        </p:txBody>
      </p:sp>
    </p:spTree>
    <p:extLst>
      <p:ext uri="{BB962C8B-B14F-4D97-AF65-F5344CB8AC3E}">
        <p14:creationId xmlns:p14="http://schemas.microsoft.com/office/powerpoint/2010/main" val="423616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32CBAB3-1832-9347-9ABD-5FE7A4817F10}"/>
              </a:ext>
            </a:extLst>
          </p:cNvPr>
          <p:cNvSpPr txBox="1"/>
          <p:nvPr/>
        </p:nvSpPr>
        <p:spPr>
          <a:xfrm>
            <a:off x="1873771" y="1469036"/>
            <a:ext cx="777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9508DA9-6428-DB44-98F7-C830F1315874}"/>
              </a:ext>
            </a:extLst>
          </p:cNvPr>
          <p:cNvSpPr txBox="1"/>
          <p:nvPr/>
        </p:nvSpPr>
        <p:spPr>
          <a:xfrm>
            <a:off x="738186" y="546084"/>
            <a:ext cx="10667751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b="1" u="sng" dirty="0">
                <a:solidFill>
                  <a:schemeClr val="accent1">
                    <a:lumMod val="50000"/>
                  </a:schemeClr>
                </a:solidFill>
              </a:rPr>
              <a:t>Wechselunterricht</a:t>
            </a:r>
          </a:p>
          <a:p>
            <a:pPr algn="just"/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Ab </a:t>
            </a:r>
            <a:r>
              <a:rPr lang="de-DE" b="1" dirty="0">
                <a:solidFill>
                  <a:schemeClr val="accent1">
                    <a:lumMod val="50000"/>
                  </a:schemeClr>
                </a:solidFill>
              </a:rPr>
              <a:t>Montag, den 19.4.21 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starten wir mit dem bekannten Modell des Wechselunterrichts. Die Klassen bleiben in 2 Gruppen aufgeteilt. Ihr Kind hat abwechselnd eine Woche Präsenz- und eine Woche Distanzunterricht. Der Distanzunterricht wird weiterhin durch Videokonferenzen gestützt, sofern es die personelle Situation zulässt. Das ganze Konzept des Wechselunterrichtes ist auf unserer Homepage nachzulesen. </a:t>
            </a:r>
          </a:p>
        </p:txBody>
      </p:sp>
      <p:graphicFrame>
        <p:nvGraphicFramePr>
          <p:cNvPr id="11" name="Tabelle 11">
            <a:extLst>
              <a:ext uri="{FF2B5EF4-FFF2-40B4-BE49-F238E27FC236}">
                <a16:creationId xmlns:a16="http://schemas.microsoft.com/office/drawing/2014/main" id="{AE60C38F-D2A6-1545-9441-D89D68E221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429588"/>
              </p:ext>
            </p:extLst>
          </p:nvPr>
        </p:nvGraphicFramePr>
        <p:xfrm>
          <a:off x="762126" y="4111611"/>
          <a:ext cx="10667748" cy="2554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596">
                  <a:extLst>
                    <a:ext uri="{9D8B030D-6E8A-4147-A177-3AD203B41FA5}">
                      <a16:colId xmlns:a16="http://schemas.microsoft.com/office/drawing/2014/main" val="1595274042"/>
                    </a:ext>
                  </a:extLst>
                </a:gridCol>
                <a:gridCol w="820596">
                  <a:extLst>
                    <a:ext uri="{9D8B030D-6E8A-4147-A177-3AD203B41FA5}">
                      <a16:colId xmlns:a16="http://schemas.microsoft.com/office/drawing/2014/main" val="1018501624"/>
                    </a:ext>
                  </a:extLst>
                </a:gridCol>
                <a:gridCol w="820596">
                  <a:extLst>
                    <a:ext uri="{9D8B030D-6E8A-4147-A177-3AD203B41FA5}">
                      <a16:colId xmlns:a16="http://schemas.microsoft.com/office/drawing/2014/main" val="702931677"/>
                    </a:ext>
                  </a:extLst>
                </a:gridCol>
                <a:gridCol w="820596">
                  <a:extLst>
                    <a:ext uri="{9D8B030D-6E8A-4147-A177-3AD203B41FA5}">
                      <a16:colId xmlns:a16="http://schemas.microsoft.com/office/drawing/2014/main" val="3559032710"/>
                    </a:ext>
                  </a:extLst>
                </a:gridCol>
                <a:gridCol w="820596">
                  <a:extLst>
                    <a:ext uri="{9D8B030D-6E8A-4147-A177-3AD203B41FA5}">
                      <a16:colId xmlns:a16="http://schemas.microsoft.com/office/drawing/2014/main" val="540128779"/>
                    </a:ext>
                  </a:extLst>
                </a:gridCol>
                <a:gridCol w="820596">
                  <a:extLst>
                    <a:ext uri="{9D8B030D-6E8A-4147-A177-3AD203B41FA5}">
                      <a16:colId xmlns:a16="http://schemas.microsoft.com/office/drawing/2014/main" val="327925586"/>
                    </a:ext>
                  </a:extLst>
                </a:gridCol>
                <a:gridCol w="820596">
                  <a:extLst>
                    <a:ext uri="{9D8B030D-6E8A-4147-A177-3AD203B41FA5}">
                      <a16:colId xmlns:a16="http://schemas.microsoft.com/office/drawing/2014/main" val="3940823518"/>
                    </a:ext>
                  </a:extLst>
                </a:gridCol>
                <a:gridCol w="820596">
                  <a:extLst>
                    <a:ext uri="{9D8B030D-6E8A-4147-A177-3AD203B41FA5}">
                      <a16:colId xmlns:a16="http://schemas.microsoft.com/office/drawing/2014/main" val="3914358610"/>
                    </a:ext>
                  </a:extLst>
                </a:gridCol>
                <a:gridCol w="820596">
                  <a:extLst>
                    <a:ext uri="{9D8B030D-6E8A-4147-A177-3AD203B41FA5}">
                      <a16:colId xmlns:a16="http://schemas.microsoft.com/office/drawing/2014/main" val="1064401141"/>
                    </a:ext>
                  </a:extLst>
                </a:gridCol>
                <a:gridCol w="820596">
                  <a:extLst>
                    <a:ext uri="{9D8B030D-6E8A-4147-A177-3AD203B41FA5}">
                      <a16:colId xmlns:a16="http://schemas.microsoft.com/office/drawing/2014/main" val="14993740"/>
                    </a:ext>
                  </a:extLst>
                </a:gridCol>
                <a:gridCol w="820596">
                  <a:extLst>
                    <a:ext uri="{9D8B030D-6E8A-4147-A177-3AD203B41FA5}">
                      <a16:colId xmlns:a16="http://schemas.microsoft.com/office/drawing/2014/main" val="1545888304"/>
                    </a:ext>
                  </a:extLst>
                </a:gridCol>
                <a:gridCol w="820596">
                  <a:extLst>
                    <a:ext uri="{9D8B030D-6E8A-4147-A177-3AD203B41FA5}">
                      <a16:colId xmlns:a16="http://schemas.microsoft.com/office/drawing/2014/main" val="1507975821"/>
                    </a:ext>
                  </a:extLst>
                </a:gridCol>
                <a:gridCol w="820596">
                  <a:extLst>
                    <a:ext uri="{9D8B030D-6E8A-4147-A177-3AD203B41FA5}">
                      <a16:colId xmlns:a16="http://schemas.microsoft.com/office/drawing/2014/main" val="1298390585"/>
                    </a:ext>
                  </a:extLst>
                </a:gridCol>
              </a:tblGrid>
              <a:tr h="1343586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/>
                        <a:t>19.4.-23.4.21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/>
                        <a:t>26.4.-30.4.21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/>
                        <a:t>3.5.-7.5.21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/>
                        <a:t>10.5.-12.5.21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/>
                        <a:t>17.5.-21.5.21</a:t>
                      </a:r>
                    </a:p>
                    <a:p>
                      <a:r>
                        <a:rPr lang="de-DE" sz="1300" dirty="0"/>
                        <a:t>18.5.päd. Tag (frei)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/>
                        <a:t>26.5.-28.5.21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/>
                        <a:t>31.5.-2.6.21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/>
                        <a:t>7.6.-11.6.21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/>
                        <a:t>14.6.-18.6.21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/>
                        <a:t>21.6.-25.6.21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FF0000"/>
                          </a:solidFill>
                        </a:rPr>
                        <a:t>28.6.29.6.21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FF0000"/>
                          </a:solidFill>
                        </a:rPr>
                        <a:t>30.6.-2.7.21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569661"/>
                  </a:ext>
                </a:extLst>
              </a:tr>
              <a:tr h="605560">
                <a:tc>
                  <a:txBody>
                    <a:bodyPr/>
                    <a:lstStyle/>
                    <a:p>
                      <a:r>
                        <a:rPr lang="de-DE" sz="1300" dirty="0"/>
                        <a:t>Gruppe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highlight>
                            <a:srgbClr val="FFFF00"/>
                          </a:highlight>
                        </a:rPr>
                        <a:t>Präsenz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highlight>
                            <a:srgbClr val="00FF00"/>
                          </a:highlight>
                        </a:rPr>
                        <a:t>Distanz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highlight>
                            <a:srgbClr val="FFFF00"/>
                          </a:highlight>
                        </a:rPr>
                        <a:t>Präsenz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highlight>
                            <a:srgbClr val="00FF00"/>
                          </a:highlight>
                        </a:rPr>
                        <a:t>Distanz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highlight>
                            <a:srgbClr val="FFFF00"/>
                          </a:highlight>
                        </a:rPr>
                        <a:t>Präsenz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highlight>
                            <a:srgbClr val="00FF00"/>
                          </a:highlight>
                        </a:rPr>
                        <a:t>Distanz</a:t>
                      </a:r>
                    </a:p>
                    <a:p>
                      <a:endParaRPr lang="de-D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highlight>
                            <a:srgbClr val="FFFF00"/>
                          </a:highlight>
                        </a:rPr>
                        <a:t>Präsenz</a:t>
                      </a:r>
                    </a:p>
                    <a:p>
                      <a:endParaRPr lang="de-D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highlight>
                            <a:srgbClr val="00FF00"/>
                          </a:highlight>
                        </a:rPr>
                        <a:t>Distanz</a:t>
                      </a:r>
                    </a:p>
                    <a:p>
                      <a:endParaRPr lang="de-D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highlight>
                            <a:srgbClr val="FFFF00"/>
                          </a:highlight>
                        </a:rPr>
                        <a:t>Präsenz</a:t>
                      </a:r>
                    </a:p>
                    <a:p>
                      <a:endParaRPr lang="de-D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highlight>
                            <a:srgbClr val="00FF00"/>
                          </a:highlight>
                        </a:rPr>
                        <a:t>Distanz</a:t>
                      </a:r>
                    </a:p>
                    <a:p>
                      <a:endParaRPr lang="de-D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Präsenz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FF0000"/>
                          </a:solidFill>
                          <a:highlight>
                            <a:srgbClr val="00FF00"/>
                          </a:highlight>
                        </a:rPr>
                        <a:t>Distanz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584877"/>
                  </a:ext>
                </a:extLst>
              </a:tr>
              <a:tr h="605560">
                <a:tc>
                  <a:txBody>
                    <a:bodyPr/>
                    <a:lstStyle/>
                    <a:p>
                      <a:r>
                        <a:rPr lang="de-DE" sz="1300" dirty="0"/>
                        <a:t>Gruppe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highlight>
                            <a:srgbClr val="00FF00"/>
                          </a:highlight>
                        </a:rPr>
                        <a:t>Distanz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highlight>
                            <a:srgbClr val="FFFF00"/>
                          </a:highlight>
                        </a:rPr>
                        <a:t>Präsenz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highlight>
                            <a:srgbClr val="00FF00"/>
                          </a:highlight>
                        </a:rPr>
                        <a:t>Distanz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highlight>
                            <a:srgbClr val="FFFF00"/>
                          </a:highlight>
                        </a:rPr>
                        <a:t>Präsenz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highlight>
                            <a:srgbClr val="00FF00"/>
                          </a:highlight>
                        </a:rPr>
                        <a:t>Distanz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highlight>
                            <a:srgbClr val="FFFF00"/>
                          </a:highlight>
                        </a:rPr>
                        <a:t>Präsenz</a:t>
                      </a:r>
                    </a:p>
                    <a:p>
                      <a:endParaRPr lang="de-D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highlight>
                            <a:srgbClr val="00FF00"/>
                          </a:highlight>
                        </a:rPr>
                        <a:t>Distanz</a:t>
                      </a:r>
                    </a:p>
                    <a:p>
                      <a:endParaRPr lang="de-D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highlight>
                            <a:srgbClr val="FFFF00"/>
                          </a:highlight>
                        </a:rPr>
                        <a:t>Präsenz</a:t>
                      </a:r>
                    </a:p>
                    <a:p>
                      <a:endParaRPr lang="de-D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highlight>
                            <a:srgbClr val="00FF00"/>
                          </a:highlight>
                        </a:rPr>
                        <a:t>Distanz</a:t>
                      </a:r>
                    </a:p>
                    <a:p>
                      <a:endParaRPr lang="de-D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highlight>
                            <a:srgbClr val="FFFF00"/>
                          </a:highlight>
                        </a:rPr>
                        <a:t>Präsenz</a:t>
                      </a:r>
                    </a:p>
                    <a:p>
                      <a:endParaRPr lang="de-DE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dirty="0">
                          <a:solidFill>
                            <a:srgbClr val="FF0000"/>
                          </a:solidFill>
                          <a:highlight>
                            <a:srgbClr val="00FF00"/>
                          </a:highlight>
                        </a:rPr>
                        <a:t>Distanz</a:t>
                      </a:r>
                    </a:p>
                    <a:p>
                      <a:endParaRPr lang="de-DE" sz="13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3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Präsenz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971786"/>
                  </a:ext>
                </a:extLst>
              </a:tr>
            </a:tbl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BB34125D-60BF-4D4F-84A3-CE1B777C12C8}"/>
              </a:ext>
            </a:extLst>
          </p:cNvPr>
          <p:cNvSpPr txBox="1"/>
          <p:nvPr/>
        </p:nvSpPr>
        <p:spPr>
          <a:xfrm>
            <a:off x="2727158" y="2605846"/>
            <a:ext cx="619225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Bitte beachten Sie unsere vorläufige Planung bis zu den Sommerferien. Falls es kurzfristige Änderungen geben sollte, werden wir Sie rechtzeitig auf der Homepage und über </a:t>
            </a:r>
            <a:r>
              <a:rPr lang="de-DE" dirty="0" err="1"/>
              <a:t>Sdui</a:t>
            </a:r>
            <a:r>
              <a:rPr lang="de-DE" dirty="0"/>
              <a:t> informieren.</a:t>
            </a:r>
          </a:p>
        </p:txBody>
      </p:sp>
    </p:spTree>
    <p:extLst>
      <p:ext uri="{BB962C8B-B14F-4D97-AF65-F5344CB8AC3E}">
        <p14:creationId xmlns:p14="http://schemas.microsoft.com/office/powerpoint/2010/main" val="419827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0808D2AA-3AEF-654D-8A06-0077CCBE6330}"/>
              </a:ext>
            </a:extLst>
          </p:cNvPr>
          <p:cNvSpPr txBox="1"/>
          <p:nvPr/>
        </p:nvSpPr>
        <p:spPr>
          <a:xfrm>
            <a:off x="762124" y="3791212"/>
            <a:ext cx="10667751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b="1" u="sng" dirty="0"/>
              <a:t>Betreuung:</a:t>
            </a:r>
          </a:p>
          <a:p>
            <a:pPr algn="just"/>
            <a:r>
              <a:rPr lang="de-DE" dirty="0"/>
              <a:t>Grundsätzlich gilt, dass die Angebote des OGTS nicht regelhaft aufgenommen werden. </a:t>
            </a:r>
          </a:p>
          <a:p>
            <a:pPr algn="just"/>
            <a:r>
              <a:rPr lang="de-DE" dirty="0"/>
              <a:t>Sie haben die Möglichkeit, Ihr Kind in der Schule betreuen zu lassen, wenn dies im häuslichen Umfeld nicht möglich ist. Dazu müssen Sie eine entsprechende Bescheinigung ausfüllen (s. Homepage oder </a:t>
            </a:r>
            <a:r>
              <a:rPr lang="de-DE" dirty="0" err="1"/>
              <a:t>Sdui</a:t>
            </a:r>
            <a:r>
              <a:rPr lang="de-DE" dirty="0"/>
              <a:t>).  </a:t>
            </a:r>
          </a:p>
          <a:p>
            <a:pPr algn="just"/>
            <a:r>
              <a:rPr lang="de-DE" dirty="0"/>
              <a:t>OGTS Kinder können entsprechend der Betreuungszeiten betreut werden.</a:t>
            </a:r>
          </a:p>
          <a:p>
            <a:pPr algn="just"/>
            <a:r>
              <a:rPr lang="de-DE" dirty="0"/>
              <a:t>Nicht-OGTS-Kinder können nur am Vormittag, entsprechend des Stundenplans betreut werden.</a:t>
            </a:r>
          </a:p>
          <a:p>
            <a:pPr algn="just"/>
            <a:r>
              <a:rPr lang="de-DE" dirty="0"/>
              <a:t>Bitte prüfen Sie sorgfältig die Notwendigkeit der Betreuung und melden Sie den Bedarf schriftlich an.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578BDE4-B848-0841-AFD2-91923099DD22}"/>
              </a:ext>
            </a:extLst>
          </p:cNvPr>
          <p:cNvSpPr txBox="1"/>
          <p:nvPr/>
        </p:nvSpPr>
        <p:spPr>
          <a:xfrm>
            <a:off x="3529262" y="2058965"/>
            <a:ext cx="5133473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Für die LehrerInnen und das pädagogische Personal wurde an der Klaraschule ein separater Testraum eingerichtet. Die Kinder führen die Selbsttestung in der Klasse durch. </a:t>
            </a:r>
          </a:p>
        </p:txBody>
      </p:sp>
    </p:spTree>
    <p:extLst>
      <p:ext uri="{BB962C8B-B14F-4D97-AF65-F5344CB8AC3E}">
        <p14:creationId xmlns:p14="http://schemas.microsoft.com/office/powerpoint/2010/main" val="2686572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5A38A6-7CD4-FF4B-82EF-B2A27C19F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529520"/>
            <a:ext cx="5294716" cy="379895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B68DE174-8270-5B45-9970-C30524EF8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2FB349B-8EA4-3142-B2BA-0F6D75CB448E}"/>
              </a:ext>
            </a:extLst>
          </p:cNvPr>
          <p:cNvSpPr txBox="1"/>
          <p:nvPr/>
        </p:nvSpPr>
        <p:spPr>
          <a:xfrm>
            <a:off x="2293495" y="839449"/>
            <a:ext cx="7135318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FÜR KINDER</a:t>
            </a:r>
          </a:p>
        </p:txBody>
      </p:sp>
    </p:spTree>
    <p:extLst>
      <p:ext uri="{BB962C8B-B14F-4D97-AF65-F5344CB8AC3E}">
        <p14:creationId xmlns:p14="http://schemas.microsoft.com/office/powerpoint/2010/main" val="3181488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innen, Person, gefüllt, Spielzeug enthält.&#10;&#10;Automatisch generierte Beschreibung">
            <a:extLst>
              <a:ext uri="{FF2B5EF4-FFF2-40B4-BE49-F238E27FC236}">
                <a16:creationId xmlns:a16="http://schemas.microsoft.com/office/drawing/2014/main" id="{2317C24A-FDBB-E64F-BEAF-F9F8200DF8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14690" b="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79B3430-58C9-5F45-8464-DE08A7BF2788}"/>
              </a:ext>
            </a:extLst>
          </p:cNvPr>
          <p:cNvSpPr txBox="1"/>
          <p:nvPr/>
        </p:nvSpPr>
        <p:spPr>
          <a:xfrm>
            <a:off x="740829" y="1534585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</a:rPr>
              <a:t>www.hamburg.de</a:t>
            </a:r>
            <a:r>
              <a:rPr lang="en-US" sz="2000" dirty="0">
                <a:solidFill>
                  <a:srgbClr val="000000"/>
                </a:solidFill>
              </a:rPr>
              <a:t>/</a:t>
            </a:r>
            <a:r>
              <a:rPr lang="en-US" sz="2000" dirty="0" err="1">
                <a:solidFill>
                  <a:srgbClr val="000000"/>
                </a:solidFill>
              </a:rPr>
              <a:t>coronatest-erklaervideo</a:t>
            </a:r>
            <a:r>
              <a:rPr lang="en-US" sz="2000" dirty="0">
                <a:solidFill>
                  <a:srgbClr val="00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41361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494</Words>
  <Application>Microsoft Office PowerPoint</Application>
  <PresentationFormat>Breitbild</PresentationFormat>
  <Paragraphs>57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Amöna Grothe-Mager</dc:creator>
  <cp:lastModifiedBy>Heike Buschhorn</cp:lastModifiedBy>
  <cp:revision>16</cp:revision>
  <dcterms:created xsi:type="dcterms:W3CDTF">2021-04-14T20:06:55Z</dcterms:created>
  <dcterms:modified xsi:type="dcterms:W3CDTF">2021-04-15T15:19:58Z</dcterms:modified>
</cp:coreProperties>
</file>