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1E0"/>
    <a:srgbClr val="F5C49C"/>
    <a:srgbClr val="FD7CB1"/>
    <a:srgbClr val="FF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15"/>
  </p:normalViewPr>
  <p:slideViewPr>
    <p:cSldViewPr snapToGrid="0" snapToObjects="1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9A3D55-A5C2-F94C-9F30-38AA9737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28FD45-40BB-764C-95EF-5AAD32132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02846B-92AE-3544-897B-AF149D17F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0F5A39-BB79-7148-8BA7-24F8C754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105CFE-6A87-7C42-9C10-29663A31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8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F5CCC-3B67-8547-9BAE-0951C7A5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9E39FE-5250-3E43-AFCC-04346ED84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1A21A6-E987-CB4C-AA90-C52577E8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082FE7-FCEF-674C-854E-E0FA494D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3FDBED-8BFD-8A4A-BE96-F25A9866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3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A523C03-469E-5B46-A009-070F69597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D1946B-2525-B84E-A09A-7F1367135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9166B9-8798-6644-986F-2C6882379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26FF13-D94A-2046-BBEE-BC82FF64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510F8E-9FA6-1843-ACCB-3324CB316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16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D9733-758C-D54D-9C6E-3DD7E2B3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7C2B8B-3BC8-C849-AAEE-19E98B7F4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E4F5C5-F18B-C94D-880C-338E22979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A211D9-1942-9C40-B27A-97A25F17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CEAA86-468A-6649-B78B-18012987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38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2BA7C-21E1-3242-9A6D-4AC1859D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04E755-5E34-1240-9AEB-708E6924C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5B59D5-17C0-884A-A161-8D5857DF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15A856-9E60-534E-BACA-F11A3BBE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A15686-FD1A-9B47-8C48-5EAD72F1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05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EECFE-7A09-314F-9F75-71A091C65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A90C5A-4367-474B-ACE8-A461D36E6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112210-9F36-C949-8F39-9DB1B7C39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241908-5D47-3B49-92FD-474C65A8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2AC67C-F84D-3646-B45E-57B9AEFC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026BDF-7C39-384F-896E-F24D96AB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87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36EE9-C6FC-7A49-BC33-4302B2518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DBE157-1B1D-F141-9DB7-B5AEF1D6D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C604C49-D4FD-2D47-9055-0AF0E248C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6FA8724-978D-084D-8C68-51648E595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5BF5347-0317-8840-969D-2C698F573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25A7BA0-8A65-8C47-ABA8-D95C97C2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6F9D3D4-681E-894A-A18B-DE34B077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CA7B2FA-1C76-2943-83BB-9121877D0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75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3B82-29EB-6A42-9CB1-77FB33AF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70F6075-209F-DB43-BE50-1A0CB0494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C9F3153-94F3-1843-9250-6E397F13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901CE28-8005-2249-8DE8-BAE92F94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49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E1E3C64-4F1C-1145-8DD3-8974E3D0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2D8F08B-6B8F-0641-AF49-72CE74CD1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2CE041-BDAB-C347-8C5A-76C76FA5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26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15746-F4F1-2443-8DC8-F5E708D7F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80371F-405B-F549-B29C-2B86666B1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FB72EF-3536-2744-AB3B-A2EFA3973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651E1E-3B52-0D40-B810-464C2E0F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99F25D-A568-384F-AF16-A1DD59CD8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489BB-074C-9543-9EFB-13FCAB2C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42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0BBB73-3497-1342-9D1F-5648637F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A72483-1431-7D43-83AC-639679C1E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9FBC54-1BA4-BD48-9925-B4CD0CBF5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6871B3-8406-4E4E-B614-D64D5CC40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FADB60-9ACB-5347-945A-254403E2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7F5EEA-F767-984F-AEED-57789167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2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05C0689-159A-254A-838A-78A7C80F4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3D9E71-9E3A-4249-8394-B30FFBAB7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1CD7C2-831B-9646-966A-14C75C117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EF6B6-B42F-6B48-A89B-4BAEC1CD291E}" type="datetimeFigureOut">
              <a:rPr lang="de-DE" smtClean="0"/>
              <a:t>20.04.21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5CC196-0D98-A74A-9250-F367362E7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146413-2A8C-1D42-9782-B83F8AAFB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BBEA5-A750-2E49-966F-019D7DB4A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22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setze-im-internet.de/ifsg/index.html" TargetMode="External"/><Relationship Id="rId2" Type="http://schemas.openxmlformats.org/officeDocument/2006/relationships/hyperlink" Target="https://recht.nrw.de/lmi/owa/br_bes_detail?sg=0&amp;menu=0&amp;bes_id=7345&amp;anw_nr=2&amp;aufgehoben=N&amp;det_id=463117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mags.nrw/coronavirus-rechtlicheregelungen-nr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3E24AFA-333E-9E47-9F87-5EC809219538}"/>
              </a:ext>
            </a:extLst>
          </p:cNvPr>
          <p:cNvSpPr txBox="1"/>
          <p:nvPr/>
        </p:nvSpPr>
        <p:spPr>
          <a:xfrm>
            <a:off x="1753403" y="2765451"/>
            <a:ext cx="6629400" cy="2677656"/>
          </a:xfrm>
          <a:prstGeom prst="rect">
            <a:avLst/>
          </a:prstGeom>
          <a:solidFill>
            <a:srgbClr val="FF5762"/>
          </a:solidFill>
        </p:spPr>
        <p:txBody>
          <a:bodyPr wrap="square" rtlCol="0">
            <a:spAutoFit/>
          </a:bodyPr>
          <a:lstStyle/>
          <a:p>
            <a:r>
              <a:rPr lang="de-DE" i="1" dirty="0"/>
              <a:t>Die Schule weist die </a:t>
            </a:r>
            <a:r>
              <a:rPr lang="de-DE" sz="2400" b="1" i="1" u="sng" dirty="0"/>
              <a:t>Eltern </a:t>
            </a:r>
            <a:r>
              <a:rPr lang="de-DE" i="1" dirty="0"/>
              <a:t>nicht getesteter Schülerinnen und Schüler auf ihre </a:t>
            </a:r>
            <a:r>
              <a:rPr lang="de-DE" sz="2400" b="1" i="1" u="sng" dirty="0"/>
              <a:t>Verantwortung</a:t>
            </a:r>
            <a:r>
              <a:rPr lang="de-DE" i="1" dirty="0"/>
              <a:t> für den </a:t>
            </a:r>
            <a:r>
              <a:rPr lang="de-DE" sz="2400" b="1" i="1" u="sng" dirty="0"/>
              <a:t>regelmäßigen Schulbesuch </a:t>
            </a:r>
            <a:r>
              <a:rPr lang="de-DE" i="1" dirty="0"/>
              <a:t>ihres Kindes (</a:t>
            </a:r>
            <a:r>
              <a:rPr lang="de-DE" b="1" i="1" dirty="0">
                <a:hlinkClick r:id="rId2"/>
              </a:rPr>
              <a:t>§ 41 Absatz 1 Satz 2 Schulgesetz NRW</a:t>
            </a:r>
            <a:r>
              <a:rPr lang="de-DE" i="1" dirty="0"/>
              <a:t>) und die </a:t>
            </a:r>
            <a:r>
              <a:rPr lang="de-DE" sz="2400" b="1" i="1" u="sng" dirty="0"/>
              <a:t>Gefahren </a:t>
            </a:r>
            <a:r>
              <a:rPr lang="de-DE" i="1" dirty="0"/>
              <a:t>für den </a:t>
            </a:r>
            <a:r>
              <a:rPr lang="de-DE" sz="2400" b="1" i="1" u="sng" dirty="0"/>
              <a:t>Schul- und Bildungserfolg </a:t>
            </a:r>
            <a:r>
              <a:rPr lang="de-DE" i="1" dirty="0"/>
              <a:t>hin. Nicht getestete Schülerinnen und Schüler haben </a:t>
            </a:r>
            <a:r>
              <a:rPr lang="de-DE" sz="2400" b="1" i="1" u="sng" dirty="0"/>
              <a:t>keinen Anspruch </a:t>
            </a:r>
            <a:r>
              <a:rPr lang="de-DE" i="1" dirty="0"/>
              <a:t>auf </a:t>
            </a:r>
            <a:r>
              <a:rPr lang="de-DE" sz="2400" b="1" i="1" u="sng" dirty="0"/>
              <a:t>ein individuelles Angebot </a:t>
            </a:r>
            <a:r>
              <a:rPr lang="de-DE" i="1" dirty="0"/>
              <a:t>des </a:t>
            </a:r>
            <a:r>
              <a:rPr lang="de-DE" sz="2400" b="1" i="1" u="sng" dirty="0"/>
              <a:t>Distanzunterrichts.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8111F61-3475-294A-8875-A96C5155E667}"/>
              </a:ext>
            </a:extLst>
          </p:cNvPr>
          <p:cNvSpPr txBox="1"/>
          <p:nvPr/>
        </p:nvSpPr>
        <p:spPr>
          <a:xfrm>
            <a:off x="3803569" y="2190219"/>
            <a:ext cx="7543800" cy="523220"/>
          </a:xfrm>
          <a:prstGeom prst="rect">
            <a:avLst/>
          </a:prstGeom>
          <a:solidFill>
            <a:srgbClr val="F5C49C"/>
          </a:solidFill>
        </p:spPr>
        <p:txBody>
          <a:bodyPr wrap="square" rtlCol="0">
            <a:spAutoFit/>
          </a:bodyPr>
          <a:lstStyle/>
          <a:p>
            <a:r>
              <a:rPr lang="de-DE" sz="1400" i="1" dirty="0"/>
              <a:t>Wer einen höchstens </a:t>
            </a:r>
            <a:r>
              <a:rPr lang="de-DE" sz="1400" b="1" i="1" dirty="0"/>
              <a:t>48 Stunden alten Negativtest</a:t>
            </a:r>
            <a:r>
              <a:rPr lang="de-DE" sz="1400" i="1" dirty="0"/>
              <a:t> einer anerkannten Teststelle vorlegt, zum Beispiel eines </a:t>
            </a:r>
            <a:r>
              <a:rPr lang="de-DE" sz="1400" b="1" i="1" dirty="0"/>
              <a:t>Testzentrums</a:t>
            </a:r>
            <a:r>
              <a:rPr lang="de-DE" sz="1400" i="1" dirty="0"/>
              <a:t> des öffentlichen Gesundheitsdienstes, muss </a:t>
            </a:r>
            <a:r>
              <a:rPr lang="de-DE" sz="1400" b="1" i="1" dirty="0"/>
              <a:t>nicht am Selbsttest </a:t>
            </a:r>
            <a:r>
              <a:rPr lang="de-DE" sz="1400" i="1" dirty="0"/>
              <a:t>teilnehmen.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A92F3A0-85FF-2140-BE21-287B04F1D14D}"/>
              </a:ext>
            </a:extLst>
          </p:cNvPr>
          <p:cNvSpPr txBox="1"/>
          <p:nvPr/>
        </p:nvSpPr>
        <p:spPr>
          <a:xfrm>
            <a:off x="482682" y="5480831"/>
            <a:ext cx="11225461" cy="954107"/>
          </a:xfrm>
          <a:prstGeom prst="rect">
            <a:avLst/>
          </a:prstGeom>
          <a:solidFill>
            <a:srgbClr val="F5C49C"/>
          </a:solidFill>
        </p:spPr>
        <p:txBody>
          <a:bodyPr wrap="square" rtlCol="0">
            <a:spAutoFit/>
          </a:bodyPr>
          <a:lstStyle/>
          <a:p>
            <a:r>
              <a:rPr lang="de-DE" sz="1400" i="1" dirty="0"/>
              <a:t>Die Schule gewährleistet – soweit erforderlich - die Aufsicht über die in der Schule positiv getesteten Schülerinnen und Schüler, bis die Eltern sie dort abholen oder von einer beauftragten Person abholen lassen.</a:t>
            </a:r>
          </a:p>
          <a:p>
            <a:r>
              <a:rPr lang="de-DE" sz="1400" i="1" dirty="0"/>
              <a:t>Bei einer positiven Corona-Testung in der Schule muss eine Meldung an das zuständige Gesundheitsamt erfolgen. Das Ministerium für Arbeit, Gesundheit und Soziales hat jetzt ausdrücklich klargestellt, dass diese Pflicht aus § 6 in Verbindung mit § 8 Abs. 1 Nr. 7 </a:t>
            </a:r>
            <a:r>
              <a:rPr lang="de-DE" sz="1400" b="1" i="1" dirty="0">
                <a:hlinkClick r:id="rId3"/>
              </a:rPr>
              <a:t>Infektionsschutzgesetz </a:t>
            </a:r>
            <a:r>
              <a:rPr lang="de-DE" sz="1400" i="1" dirty="0"/>
              <a:t>abzuleiten ist. </a:t>
            </a:r>
            <a:endParaRPr lang="de-DE" i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06E7026-7CA5-1345-8241-59F64557CBFF}"/>
              </a:ext>
            </a:extLst>
          </p:cNvPr>
          <p:cNvSpPr txBox="1"/>
          <p:nvPr/>
        </p:nvSpPr>
        <p:spPr>
          <a:xfrm>
            <a:off x="225508" y="1696450"/>
            <a:ext cx="7349961" cy="369332"/>
          </a:xfrm>
          <a:prstGeom prst="rect">
            <a:avLst/>
          </a:prstGeom>
          <a:solidFill>
            <a:srgbClr val="FD7CB1"/>
          </a:solidFill>
        </p:spPr>
        <p:txBody>
          <a:bodyPr wrap="square" rtlCol="0">
            <a:spAutoFit/>
          </a:bodyPr>
          <a:lstStyle/>
          <a:p>
            <a:r>
              <a:rPr lang="de-DE" i="1" dirty="0"/>
              <a:t>Die Testpflicht wird in der </a:t>
            </a:r>
            <a:r>
              <a:rPr lang="de-DE" b="1" i="1" dirty="0">
                <a:hlinkClick r:id="rId4"/>
              </a:rPr>
              <a:t>CoronaBetreuungsverordnung</a:t>
            </a:r>
            <a:r>
              <a:rPr lang="de-DE" i="1" dirty="0"/>
              <a:t> geregelt.</a:t>
            </a:r>
          </a:p>
        </p:txBody>
      </p:sp>
      <p:pic>
        <p:nvPicPr>
          <p:cNvPr id="9" name="Bild 2">
            <a:extLst>
              <a:ext uri="{FF2B5EF4-FFF2-40B4-BE49-F238E27FC236}">
                <a16:creationId xmlns:a16="http://schemas.microsoft.com/office/drawing/2014/main" id="{DCABD63A-4D8C-824B-9DC0-1B6DB417C1B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939" y="3043272"/>
            <a:ext cx="1477486" cy="17866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BBA588FE-4AFE-1647-A464-30C1F5263B24}"/>
              </a:ext>
            </a:extLst>
          </p:cNvPr>
          <p:cNvSpPr txBox="1"/>
          <p:nvPr/>
        </p:nvSpPr>
        <p:spPr>
          <a:xfrm>
            <a:off x="10654425" y="258035"/>
            <a:ext cx="1385888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20.4.2021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037FADB-80DB-B343-8F7D-1A0DC2162C45}"/>
              </a:ext>
            </a:extLst>
          </p:cNvPr>
          <p:cNvSpPr txBox="1"/>
          <p:nvPr/>
        </p:nvSpPr>
        <p:spPr>
          <a:xfrm>
            <a:off x="645718" y="768562"/>
            <a:ext cx="9925762" cy="646331"/>
          </a:xfrm>
          <a:prstGeom prst="rect">
            <a:avLst/>
          </a:prstGeom>
          <a:solidFill>
            <a:srgbClr val="F0E1E0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Liebe Eltern, anbei einige Hinweise vom Ministerium zum Thema </a:t>
            </a:r>
            <a:r>
              <a:rPr lang="de-DE" b="1" dirty="0"/>
              <a:t>Selbsttests </a:t>
            </a:r>
            <a:r>
              <a:rPr lang="de-DE" dirty="0"/>
              <a:t>und </a:t>
            </a:r>
            <a:r>
              <a:rPr lang="de-DE" b="1" u="sng" dirty="0"/>
              <a:t>Schulbesuch</a:t>
            </a:r>
            <a:r>
              <a:rPr lang="de-DE" dirty="0"/>
              <a:t>. Ich bitte Sie eindringlich auf den regelmäßigen Schulbesuch zu achten. Viele Grüße, </a:t>
            </a:r>
            <a:r>
              <a:rPr lang="de-DE" dirty="0" err="1"/>
              <a:t>Amöna</a:t>
            </a:r>
            <a:r>
              <a:rPr lang="de-DE" dirty="0"/>
              <a:t> Grothe-Mager</a:t>
            </a:r>
          </a:p>
        </p:txBody>
      </p:sp>
    </p:spTree>
    <p:extLst>
      <p:ext uri="{BB962C8B-B14F-4D97-AF65-F5344CB8AC3E}">
        <p14:creationId xmlns:p14="http://schemas.microsoft.com/office/powerpoint/2010/main" val="1827696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Macintosh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Amöna Grothe-Mager</dc:creator>
  <cp:lastModifiedBy>Amöna Grothe-Mager</cp:lastModifiedBy>
  <cp:revision>7</cp:revision>
  <dcterms:created xsi:type="dcterms:W3CDTF">2021-04-19T20:19:30Z</dcterms:created>
  <dcterms:modified xsi:type="dcterms:W3CDTF">2021-04-20T08:38:50Z</dcterms:modified>
</cp:coreProperties>
</file>